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8" r:id="rId2"/>
    <p:sldMasterId id="2147483731" r:id="rId3"/>
  </p:sldMasterIdLst>
  <p:notesMasterIdLst>
    <p:notesMasterId r:id="rId19"/>
  </p:notesMasterIdLst>
  <p:sldIdLst>
    <p:sldId id="380" r:id="rId4"/>
    <p:sldId id="689" r:id="rId5"/>
    <p:sldId id="665" r:id="rId6"/>
    <p:sldId id="729" r:id="rId7"/>
    <p:sldId id="622" r:id="rId8"/>
    <p:sldId id="748" r:id="rId9"/>
    <p:sldId id="586" r:id="rId10"/>
    <p:sldId id="653" r:id="rId11"/>
    <p:sldId id="567" r:id="rId12"/>
    <p:sldId id="650" r:id="rId13"/>
    <p:sldId id="743" r:id="rId14"/>
    <p:sldId id="744" r:id="rId15"/>
    <p:sldId id="746" r:id="rId16"/>
    <p:sldId id="745" r:id="rId17"/>
    <p:sldId id="747" r:id="rId18"/>
  </p:sldIdLst>
  <p:sldSz cx="9144000" cy="5143500" type="screen16x9"/>
  <p:notesSz cx="7315200" cy="96012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3A9"/>
    <a:srgbClr val="0084D1"/>
    <a:srgbClr val="616365"/>
    <a:srgbClr val="800080"/>
    <a:srgbClr val="FFFF66"/>
    <a:srgbClr val="C69E0C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3" autoAdjust="0"/>
    <p:restoredTop sz="89798" autoAdjust="0"/>
  </p:normalViewPr>
  <p:slideViewPr>
    <p:cSldViewPr snapToGrid="0">
      <p:cViewPr varScale="1">
        <p:scale>
          <a:sx n="106" d="100"/>
          <a:sy n="106" d="100"/>
        </p:scale>
        <p:origin x="102" y="1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7F1FB43-DA73-4E21-A0CA-90CBB28AEE7B}" type="datetimeFigureOut">
              <a:rPr lang="en-US" smtClean="0"/>
              <a:pPr/>
              <a:t>21-Jul-17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43FE85-7A34-4EB3-9164-856192A21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900" b="0" kern="0" dirty="0" smtClean="0">
              <a:solidFill>
                <a:srgbClr val="616365"/>
              </a:solidFill>
              <a:latin typeface="+mn-lt"/>
              <a:ea typeface="Genev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5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863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7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50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7487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0082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964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4123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19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4661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07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4971"/>
            <a:ext cx="7696200" cy="708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  <a:lvl2pPr>
              <a:defRPr>
                <a:solidFill>
                  <a:srgbClr val="616365"/>
                </a:solidFill>
                <a:latin typeface="+mn-lt"/>
              </a:defRPr>
            </a:lvl2pPr>
            <a:lvl3pPr>
              <a:defRPr>
                <a:solidFill>
                  <a:srgbClr val="616365"/>
                </a:solidFill>
                <a:latin typeface="+mn-lt"/>
              </a:defRPr>
            </a:lvl3pPr>
            <a:lvl4pPr>
              <a:defRPr>
                <a:solidFill>
                  <a:srgbClr val="616365"/>
                </a:solidFill>
                <a:latin typeface="+mn-lt"/>
              </a:defRPr>
            </a:lvl4pPr>
            <a:lvl5pPr>
              <a:defRPr>
                <a:solidFill>
                  <a:srgbClr val="616365"/>
                </a:solidFill>
                <a:latin typeface="+mn-lt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70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985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91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542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425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609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880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695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4055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40556"/>
            <a:ext cx="5111750" cy="39540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512095"/>
            <a:ext cx="3008313" cy="30825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smtClean="0"/>
              <a:t>Click to edit Master text styles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5792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44971"/>
            <a:ext cx="7696200" cy="70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7968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3" r:id="rId12"/>
    <p:sldLayoutId id="2147483706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lang="en-GB" sz="4400" kern="1200" dirty="0"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e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asy-peasy-robotics.slack.com/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asy-peasy-robotics.github.io/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62.jpg"/><Relationship Id="rId18" Type="http://schemas.openxmlformats.org/officeDocument/2006/relationships/image" Target="../media/image67.jpg"/><Relationship Id="rId3" Type="http://schemas.openxmlformats.org/officeDocument/2006/relationships/image" Target="../media/image52.jpg"/><Relationship Id="rId21" Type="http://schemas.openxmlformats.org/officeDocument/2006/relationships/image" Target="../media/image70.jpg"/><Relationship Id="rId7" Type="http://schemas.openxmlformats.org/officeDocument/2006/relationships/image" Target="../media/image56.jpg"/><Relationship Id="rId12" Type="http://schemas.openxmlformats.org/officeDocument/2006/relationships/image" Target="../media/image61.jpg"/><Relationship Id="rId17" Type="http://schemas.openxmlformats.org/officeDocument/2006/relationships/image" Target="../media/image66.jpg"/><Relationship Id="rId2" Type="http://schemas.openxmlformats.org/officeDocument/2006/relationships/image" Target="../media/image51.jpg"/><Relationship Id="rId16" Type="http://schemas.openxmlformats.org/officeDocument/2006/relationships/image" Target="../media/image65.jpg"/><Relationship Id="rId20" Type="http://schemas.openxmlformats.org/officeDocument/2006/relationships/image" Target="../media/image6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24" Type="http://schemas.openxmlformats.org/officeDocument/2006/relationships/image" Target="../media/image73.jpg"/><Relationship Id="rId5" Type="http://schemas.openxmlformats.org/officeDocument/2006/relationships/image" Target="../media/image54.jpg"/><Relationship Id="rId15" Type="http://schemas.openxmlformats.org/officeDocument/2006/relationships/image" Target="../media/image64.jpg"/><Relationship Id="rId23" Type="http://schemas.openxmlformats.org/officeDocument/2006/relationships/image" Target="../media/image72.jpg"/><Relationship Id="rId10" Type="http://schemas.openxmlformats.org/officeDocument/2006/relationships/image" Target="../media/image59.jpeg"/><Relationship Id="rId19" Type="http://schemas.openxmlformats.org/officeDocument/2006/relationships/image" Target="../media/image68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Relationship Id="rId14" Type="http://schemas.openxmlformats.org/officeDocument/2006/relationships/image" Target="../media/image63.jpg"/><Relationship Id="rId22" Type="http://schemas.openxmlformats.org/officeDocument/2006/relationships/image" Target="../media/image7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2.png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jpeg"/><Relationship Id="rId1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microsoft.com/office/2007/relationships/hdphoto" Target="../media/hdphoto2.wdp"/><Relationship Id="rId5" Type="http://schemas.openxmlformats.org/officeDocument/2006/relationships/image" Target="../media/image26.jpeg"/><Relationship Id="rId10" Type="http://schemas.openxmlformats.org/officeDocument/2006/relationships/image" Target="../media/image30.png"/><Relationship Id="rId4" Type="http://schemas.openxmlformats.org/officeDocument/2006/relationships/image" Target="../media/image25.jpe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T 3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30137" cy="5145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6545" y="3602357"/>
            <a:ext cx="906449" cy="101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327" y="1144645"/>
            <a:ext cx="5913997" cy="2367620"/>
          </a:xfrm>
        </p:spPr>
        <p:txBody>
          <a:bodyPr>
            <a:normAutofit/>
          </a:bodyPr>
          <a:lstStyle/>
          <a:p>
            <a:r>
              <a:rPr lang="it-IT" sz="4800" b="1" dirty="0" smtClean="0">
                <a:solidFill>
                  <a:srgbClr val="0183A9"/>
                </a:solidFill>
                <a:latin typeface="Calibri" panose="020F0502020204030204" pitchFamily="34" charset="0"/>
              </a:rPr>
              <a:t>Arrivano i robot</a:t>
            </a:r>
            <a:br>
              <a:rPr lang="it-IT" sz="4800" b="1" dirty="0" smtClean="0">
                <a:solidFill>
                  <a:srgbClr val="0183A9"/>
                </a:solidFill>
                <a:latin typeface="Calibri" panose="020F0502020204030204" pitchFamily="34" charset="0"/>
              </a:rPr>
            </a:br>
            <a:endParaRPr lang="it-IT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4536529"/>
            <a:ext cx="1140042" cy="59377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23539" y="770672"/>
            <a:ext cx="5927359" cy="3326901"/>
            <a:chOff x="153539" y="1283752"/>
            <a:chExt cx="5927359" cy="3326901"/>
          </a:xfrm>
        </p:grpSpPr>
        <p:grpSp>
          <p:nvGrpSpPr>
            <p:cNvPr id="14" name="Group 13"/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3" name="Oval 12"/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 </a:t>
                </a:r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 rot="21374522">
            <a:off x="207350" y="22208"/>
            <a:ext cx="3654843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72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presente</a:t>
            </a:r>
            <a:endParaRPr lang="it-IT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74" y="2418267"/>
            <a:ext cx="1469533" cy="10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4536529"/>
            <a:ext cx="1140042" cy="59377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423539" y="770672"/>
            <a:ext cx="5927359" cy="3326901"/>
            <a:chOff x="153539" y="1283752"/>
            <a:chExt cx="5927359" cy="3326901"/>
          </a:xfrm>
        </p:grpSpPr>
        <p:grpSp>
          <p:nvGrpSpPr>
            <p:cNvPr id="16" name="Group 15"/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53539" y="1283752"/>
                <a:ext cx="5927359" cy="3326901"/>
                <a:chOff x="153539" y="1283752"/>
                <a:chExt cx="5927359" cy="3326901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539" y="1283752"/>
                  <a:ext cx="5927359" cy="3326901"/>
                </a:xfrm>
                <a:prstGeom prst="rect">
                  <a:avLst/>
                </a:prstGeom>
              </p:spPr>
            </p:pic>
            <p:sp>
              <p:nvSpPr>
                <p:cNvPr id="13" name="Oval 12"/>
                <p:cNvSpPr/>
                <p:nvPr/>
              </p:nvSpPr>
              <p:spPr>
                <a:xfrm>
                  <a:off x="2636519" y="2463800"/>
                  <a:ext cx="1259201" cy="19659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 </a:t>
                  </a:r>
                  <a:endParaRPr lang="en-US"/>
                </a:p>
              </p:txBody>
            </p:sp>
          </p:grpSp>
          <p:sp>
            <p:nvSpPr>
              <p:cNvPr id="15" name="Rectangle 14"/>
              <p:cNvSpPr/>
              <p:nvPr/>
            </p:nvSpPr>
            <p:spPr>
              <a:xfrm>
                <a:off x="381000" y="4384040"/>
                <a:ext cx="1828800" cy="106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876986" y="2316480"/>
              <a:ext cx="974667" cy="2174240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</p:pic>
      </p:grpSp>
      <p:sp>
        <p:nvSpPr>
          <p:cNvPr id="2" name="TextBox 1"/>
          <p:cNvSpPr txBox="1"/>
          <p:nvPr/>
        </p:nvSpPr>
        <p:spPr>
          <a:xfrm rot="21374522">
            <a:off x="207350" y="22208"/>
            <a:ext cx="3654843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72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futuro</a:t>
            </a:r>
            <a:endParaRPr lang="it-IT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1273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Easy-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Peasy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Robotics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: Programma</a:t>
            </a:r>
            <a:endParaRPr lang="it-IT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4471" r="11387" b="14863"/>
          <a:stretch/>
        </p:blipFill>
        <p:spPr>
          <a:xfrm>
            <a:off x="7875144" y="116301"/>
            <a:ext cx="1066279" cy="1051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942249">
            <a:off x="607532" y="1212473"/>
            <a:ext cx="1795614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it-IT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u</a:t>
            </a:r>
            <a:r>
              <a:rPr lang="it-IT" sz="24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no schianto</a:t>
            </a:r>
          </a:p>
          <a:p>
            <a:pPr marL="0" marR="0" lvl="0" indent="0" algn="ctr" rtl="0" hangingPunct="0">
              <a:buNone/>
              <a:tabLst/>
            </a:pPr>
            <a:r>
              <a:rPr lang="it-IT" sz="24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di corso ;)</a:t>
            </a:r>
            <a:endParaRPr lang="it-IT" sz="2400" b="1" i="0" u="none" strike="noStrike" kern="1200" dirty="0">
              <a:ln>
                <a:noFill/>
              </a:ln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39398"/>
              </p:ext>
            </p:extLst>
          </p:nvPr>
        </p:nvGraphicFramePr>
        <p:xfrm>
          <a:off x="375353" y="2997019"/>
          <a:ext cx="26415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761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320761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 (morning)</a:t>
                      </a:r>
                      <a:endParaRPr lang="en-US" sz="16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5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10:00 – 10:15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9771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YARP (SW)</a:t>
                      </a:r>
                      <a:endParaRPr lang="en-US" sz="18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6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10:15 – 11:30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93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11:30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44289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958871"/>
              </p:ext>
            </p:extLst>
          </p:nvPr>
        </p:nvGraphicFramePr>
        <p:xfrm>
          <a:off x="3154731" y="1880474"/>
          <a:ext cx="264152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761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320761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 (afternoon)</a:t>
                      </a:r>
                      <a:endParaRPr lang="en-US" sz="1600" b="1" kern="1200" dirty="0" smtClean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9755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3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14:00 – 15:30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83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15:30 –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8606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VISION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51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17:00 – 18:30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18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18:30 – 20:00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79196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80963"/>
              </p:ext>
            </p:extLst>
          </p:nvPr>
        </p:nvGraphicFramePr>
        <p:xfrm>
          <a:off x="5914336" y="1326215"/>
          <a:ext cx="2805120" cy="1580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560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402560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sz="16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5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09:00 – 19:00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Team</a:t>
                      </a:r>
                      <a:r>
                        <a:rPr lang="en-US" sz="1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Contest</a:t>
                      </a: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97719"/>
                  </a:ext>
                </a:extLst>
              </a:tr>
              <a:tr h="838590">
                <a:tc gridSpan="2"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8455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99" y="2113488"/>
            <a:ext cx="792994" cy="7929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0688292">
            <a:off x="625135" y="3049180"/>
            <a:ext cx="7956285" cy="522056"/>
          </a:xfrm>
          <a:prstGeom prst="right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2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Easy-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Peasy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</a:t>
            </a:r>
            <a:r>
              <a:rPr lang="it-IT" sz="4400" b="1" dirty="0" err="1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Robotics</a:t>
            </a:r>
            <a:r>
              <a:rPr lang="it-IT" sz="4400" b="1" dirty="0" smtClean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: Strumenti</a:t>
            </a:r>
            <a:endParaRPr lang="it-IT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4471" r="11387" b="14863"/>
          <a:stretch/>
        </p:blipFill>
        <p:spPr>
          <a:xfrm>
            <a:off x="7875144" y="116301"/>
            <a:ext cx="1066279" cy="1051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4124"/>
          <a:stretch/>
        </p:blipFill>
        <p:spPr>
          <a:xfrm>
            <a:off x="384621" y="2004576"/>
            <a:ext cx="3115742" cy="1438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7353"/>
          <a:stretch/>
        </p:blipFill>
        <p:spPr>
          <a:xfrm>
            <a:off x="634267" y="3547723"/>
            <a:ext cx="2445887" cy="1369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113" y="1998784"/>
            <a:ext cx="4887727" cy="27510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815" y="1204546"/>
            <a:ext cx="269982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GitHub</a:t>
            </a:r>
          </a:p>
          <a:p>
            <a:r>
              <a:rPr lang="en-US" sz="1100" b="1" dirty="0">
                <a:hlinkClick r:id="rId6"/>
              </a:rPr>
              <a:t>https://</a:t>
            </a:r>
            <a:r>
              <a:rPr lang="en-US" sz="1100" b="1" dirty="0" smtClean="0">
                <a:hlinkClick r:id="rId6"/>
              </a:rPr>
              <a:t>easy-peasy-robotics.github.io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5210" y="1278601"/>
            <a:ext cx="252000" cy="25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18413" y="1204546"/>
            <a:ext cx="278624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Slack</a:t>
            </a:r>
          </a:p>
          <a:p>
            <a:r>
              <a:rPr lang="en-US" sz="1100" b="1" dirty="0">
                <a:hlinkClick r:id="rId8"/>
              </a:rPr>
              <a:t>https://easy-peasy-robotics.slack.com</a:t>
            </a:r>
            <a:endParaRPr lang="en-US" sz="11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00" y="1249442"/>
            <a:ext cx="310318" cy="3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79" y="612322"/>
            <a:ext cx="4549010" cy="418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15" y="490062"/>
            <a:ext cx="2194560" cy="1463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2000255"/>
            <a:ext cx="2194560" cy="146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74" y="3515948"/>
            <a:ext cx="219456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01" y="1259540"/>
            <a:ext cx="1321976" cy="840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88" y="500143"/>
            <a:ext cx="1280951" cy="813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15" y="2637755"/>
            <a:ext cx="1310427" cy="832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88" y="1513129"/>
            <a:ext cx="1346156" cy="83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3" y="1434372"/>
            <a:ext cx="1148715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897" y="3121477"/>
            <a:ext cx="1114425" cy="779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98" y="288947"/>
            <a:ext cx="1252990" cy="795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6" y="4217888"/>
            <a:ext cx="1275953" cy="810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63" y="4181479"/>
            <a:ext cx="1295625" cy="824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41" y="4195423"/>
            <a:ext cx="1346721" cy="8550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24" y="148118"/>
            <a:ext cx="1279195" cy="813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29" y="1235913"/>
            <a:ext cx="1209144" cy="7677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50" y="3249058"/>
            <a:ext cx="1330507" cy="8447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82" y="2412152"/>
            <a:ext cx="1218284" cy="7732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94" y="2274987"/>
            <a:ext cx="1220616" cy="7749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75" y="3172992"/>
            <a:ext cx="1277831" cy="812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75" y="134966"/>
            <a:ext cx="1351355" cy="8580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0" y="264422"/>
            <a:ext cx="1313974" cy="8342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49" y="3671441"/>
            <a:ext cx="1229374" cy="7799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43" y="2296700"/>
            <a:ext cx="1320328" cy="8290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41" y="1347588"/>
            <a:ext cx="1327455" cy="8428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74" y="4124052"/>
            <a:ext cx="1287985" cy="81776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35" y="2110321"/>
            <a:ext cx="1169516" cy="74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46" y="2849900"/>
            <a:ext cx="288036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91" y="827626"/>
            <a:ext cx="2880361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28" y="106700"/>
            <a:ext cx="288126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43" y="2043671"/>
            <a:ext cx="288036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79" y="572876"/>
            <a:ext cx="2880472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66" y="2849900"/>
            <a:ext cx="287853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D3A860F-A6CB-42C0-AF8C-3573B0076D2B" descr="93B6D408-FE73-4482-A13B-6F882B014D9A@admini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5753" y="282513"/>
            <a:ext cx="2950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Istituto Italiano di Tecnologia</a:t>
            </a:r>
            <a:endParaRPr lang="it-IT" sz="1600" b="1" dirty="0"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735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82" y="3373666"/>
            <a:ext cx="8525436" cy="17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6" t="6840" r="36644" b="53278"/>
          <a:stretch/>
        </p:blipFill>
        <p:spPr>
          <a:xfrm>
            <a:off x="6912755" y="1985229"/>
            <a:ext cx="593739" cy="55325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496" t="5148" r="1299" b="28069"/>
          <a:stretch/>
        </p:blipFill>
        <p:spPr>
          <a:xfrm>
            <a:off x="7265878" y="2458378"/>
            <a:ext cx="661302" cy="651833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90" y="2538436"/>
            <a:ext cx="523603" cy="52670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549574" y="1842562"/>
            <a:ext cx="583466" cy="61208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5430" y="357877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Materials for </a:t>
            </a:r>
            <a:br>
              <a:rPr lang="en-US" sz="1100" b="1" dirty="0" smtClean="0">
                <a:solidFill>
                  <a:srgbClr val="616365"/>
                </a:solidFill>
              </a:rPr>
            </a:br>
            <a:r>
              <a:rPr lang="en-US" sz="1100" b="1" dirty="0" smtClean="0">
                <a:solidFill>
                  <a:srgbClr val="616365"/>
                </a:solidFill>
              </a:rPr>
              <a:t>the environment</a:t>
            </a:r>
            <a:endParaRPr lang="en-US" sz="1100" b="1" dirty="0">
              <a:solidFill>
                <a:srgbClr val="61636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4423" y="1236411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Drug delivery</a:t>
            </a:r>
            <a:endParaRPr lang="en-US" sz="1100" b="1" dirty="0">
              <a:solidFill>
                <a:srgbClr val="61636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06" y="2667742"/>
            <a:ext cx="557092" cy="539308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63" y="2424761"/>
            <a:ext cx="591469" cy="8901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0" r="45057" b="2403"/>
          <a:stretch/>
        </p:blipFill>
        <p:spPr>
          <a:xfrm>
            <a:off x="4862716" y="2049578"/>
            <a:ext cx="618211" cy="586231"/>
          </a:xfrm>
          <a:prstGeom prst="ellipse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49" b="28308"/>
          <a:stretch/>
        </p:blipFill>
        <p:spPr>
          <a:xfrm>
            <a:off x="3690204" y="2758501"/>
            <a:ext cx="562317" cy="556422"/>
          </a:xfrm>
          <a:prstGeom prst="ellipse">
            <a:avLst/>
          </a:prstGeom>
        </p:spPr>
      </p:pic>
      <p:pic>
        <p:nvPicPr>
          <p:cNvPr id="1026" name="Picture 2" descr="http://core0.staticworld.net/images/article/2014/04/graphene_structure-100263091-ori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847" y="1531620"/>
            <a:ext cx="603504" cy="556474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 flipV="1">
            <a:off x="1837682" y="1980985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97" y="1067838"/>
            <a:ext cx="879407" cy="58632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653807" y="1719895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Sensors</a:t>
            </a:r>
            <a:endParaRPr lang="en-US" sz="1100" b="1" dirty="0">
              <a:solidFill>
                <a:srgbClr val="616365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7870" y="2074507"/>
            <a:ext cx="703290" cy="663704"/>
          </a:xfrm>
          <a:prstGeom prst="ellipse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7224" y="838000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Disaster recovery</a:t>
            </a:r>
            <a:endParaRPr lang="en-US" sz="1100" b="1" dirty="0">
              <a:solidFill>
                <a:srgbClr val="61636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37036" y="1933313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Companion</a:t>
            </a:r>
            <a:endParaRPr lang="en-US" sz="1100" b="1" dirty="0">
              <a:solidFill>
                <a:srgbClr val="61636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06751" y="1546959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Environment</a:t>
            </a:r>
            <a:br>
              <a:rPr lang="en-US" sz="1100" b="1" dirty="0" smtClean="0">
                <a:solidFill>
                  <a:srgbClr val="616365"/>
                </a:solidFill>
              </a:rPr>
            </a:br>
            <a:r>
              <a:rPr lang="en-US" sz="1100" b="1" dirty="0" smtClean="0">
                <a:solidFill>
                  <a:srgbClr val="616365"/>
                </a:solidFill>
              </a:rPr>
              <a:t>monitoring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70" name="Straight Arrow Connector 69"/>
          <p:cNvCxnSpPr>
            <a:endCxn id="52" idx="2"/>
          </p:cNvCxnSpPr>
          <p:nvPr/>
        </p:nvCxnSpPr>
        <p:spPr>
          <a:xfrm flipV="1">
            <a:off x="1139891" y="1654161"/>
            <a:ext cx="16410" cy="171950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972721" y="1996741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491488" y="752353"/>
            <a:ext cx="16633" cy="1073718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595195" y="1502405"/>
            <a:ext cx="13496" cy="93793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80073" y="2194924"/>
            <a:ext cx="1483" cy="16661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84772" y="57639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Graphene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764844" y="838001"/>
            <a:ext cx="6748" cy="595466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34053" y="107938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Fabrication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966043" y="1341916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alpha-polymers.com/ESW/Images/polymer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98" y="1613720"/>
            <a:ext cx="619581" cy="6195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171345" y="745082"/>
            <a:ext cx="931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Polymers for</a:t>
            </a:r>
          </a:p>
          <a:p>
            <a:pPr algn="ctr"/>
            <a:r>
              <a:rPr lang="en-US" sz="1100" b="1" dirty="0" smtClean="0">
                <a:solidFill>
                  <a:srgbClr val="616365"/>
                </a:solidFill>
              </a:rPr>
              <a:t>robotics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649940" y="1158768"/>
            <a:ext cx="3868" cy="35846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731768" y="992381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16365"/>
                </a:solidFill>
              </a:rPr>
              <a:t>Nanocrystals</a:t>
            </a:r>
            <a:endParaRPr lang="en-US" sz="1100" b="1" dirty="0">
              <a:solidFill>
                <a:srgbClr val="616365"/>
              </a:solidFill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7199705" y="1289212"/>
            <a:ext cx="9918" cy="635454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9624"/>
          <a:stretch/>
        </p:blipFill>
        <p:spPr>
          <a:xfrm>
            <a:off x="7363598" y="1587465"/>
            <a:ext cx="1776716" cy="3308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264" y="177811"/>
            <a:ext cx="6781374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Font typeface="StarSymbol"/>
              <a:buNone/>
            </a:pPr>
            <a:r>
              <a:rPr lang="it-IT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la famiglia di </a:t>
            </a:r>
            <a:r>
              <a:rPr lang="it-IT" sz="6000" b="1" dirty="0" smtClean="0">
                <a:solidFill>
                  <a:srgbClr val="0183A9"/>
                </a:solidFill>
                <a:ea typeface="Arial Unicode MS" pitchFamily="2"/>
                <a:cs typeface="Tahoma" pitchFamily="2"/>
              </a:rPr>
              <a:t>IIT</a:t>
            </a:r>
            <a:endParaRPr lang="it-IT" sz="72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6"/>
          <a:stretch/>
        </p:blipFill>
        <p:spPr>
          <a:xfrm>
            <a:off x="3348964" y="2696845"/>
            <a:ext cx="2951699" cy="220178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TextBox 6"/>
          <p:cNvSpPr txBox="1"/>
          <p:nvPr/>
        </p:nvSpPr>
        <p:spPr>
          <a:xfrm>
            <a:off x="6720529" y="2183784"/>
            <a:ext cx="372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R1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3595" y="2593180"/>
            <a:ext cx="6703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iCub3.0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73633" y="2462246"/>
            <a:ext cx="1116689" cy="249105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297" y="3148270"/>
            <a:ext cx="1222525" cy="1839901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8" name="TextBox 7"/>
          <p:cNvSpPr txBox="1"/>
          <p:nvPr/>
        </p:nvSpPr>
        <p:spPr>
          <a:xfrm>
            <a:off x="1903247" y="293387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iCub2.5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62970" y="1327276"/>
            <a:ext cx="80480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rgbClr val="616365"/>
                </a:solidFill>
                <a:cs typeface="Arial" panose="020B0604020202020204" pitchFamily="34" charset="0"/>
              </a:rPr>
              <a:t>WalkMan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0431" y="3465891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rgbClr val="616365"/>
                </a:solidFill>
                <a:cs typeface="Arial" panose="020B0604020202020204" pitchFamily="34" charset="0"/>
              </a:rPr>
              <a:t>HyQ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93" y="4197019"/>
            <a:ext cx="742149" cy="11132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06" y="4085578"/>
            <a:ext cx="71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 smtClean="0">
                <a:solidFill>
                  <a:srgbClr val="616365"/>
                </a:solidFill>
                <a:cs typeface="Arial" panose="020B0604020202020204" pitchFamily="34" charset="0"/>
              </a:rPr>
              <a:t>Plantoid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nettore 1 10"/>
          <p:cNvCxnSpPr/>
          <p:nvPr/>
        </p:nvCxnSpPr>
        <p:spPr>
          <a:xfrm flipV="1">
            <a:off x="204589" y="4861216"/>
            <a:ext cx="8734823" cy="16773"/>
          </a:xfrm>
          <a:prstGeom prst="line">
            <a:avLst/>
          </a:prstGeom>
          <a:ln w="12700" cap="flat" cmpd="sng" algn="ctr">
            <a:solidFill>
              <a:srgbClr val="0084D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62498" y="3717255"/>
            <a:ext cx="1884025" cy="1860029"/>
            <a:chOff x="-304982" y="4714734"/>
            <a:chExt cx="2403227" cy="231809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667" b="93750" l="20625" r="85000">
                          <a14:foregroundMark x1="27187" y1="70417" x2="27187" y2="7041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04982" y="4714734"/>
              <a:ext cx="2403227" cy="180242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80411" y="6572540"/>
              <a:ext cx="235639" cy="46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>
                <a:solidFill>
                  <a:prstClr val="black"/>
                </a:solidFill>
              </a:endParaRPr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t="5229" r="15758"/>
          <a:stretch>
            <a:fillRect/>
          </a:stretch>
        </p:blipFill>
        <p:spPr bwMode="auto">
          <a:xfrm>
            <a:off x="4990635" y="2754538"/>
            <a:ext cx="1433458" cy="212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483810" y="2414682"/>
            <a:ext cx="6993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COMAN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57741" y="278871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smtClean="0">
                <a:solidFill>
                  <a:srgbClr val="616365"/>
                </a:solidFill>
                <a:cs typeface="Arial" panose="020B0604020202020204" pitchFamily="34" charset="0"/>
              </a:rPr>
              <a:t>HyQ2Max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35" name="Content Placeholder 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085" b="90592" l="11921" r="76578">
                        <a14:foregroundMark x1="14867" y1="39909" x2="74053" y2="31259"/>
                        <a14:foregroundMark x1="32539" y1="89833" x2="27910" y2="69196"/>
                        <a14:foregroundMark x1="72651" y1="79818" x2="67181" y2="72838"/>
                        <a14:foregroundMark x1="72230" y1="80425" x2="73492" y2="79970"/>
                        <a14:foregroundMark x1="39411" y1="71927" x2="40393" y2="70713"/>
                        <a14:foregroundMark x1="13604" y1="76783" x2="17532" y2="68892"/>
                        <a14:foregroundMark x1="31276" y1="90592" x2="33520" y2="90895"/>
                        <a14:foregroundMark x1="62833" y1="65857" x2="67602" y2="72382"/>
                        <a14:foregroundMark x1="43198" y1="65554" x2="40393" y2="70106"/>
                        <a14:foregroundMark x1="18934" y1="36267" x2="15708" y2="32322"/>
                        <a14:foregroundMark x1="15708" y1="44765" x2="17251" y2="51138"/>
                        <a14:foregroundMark x1="15849" y1="51442" x2="15849" y2="52504"/>
                        <a14:foregroundMark x1="62833" y1="66768" x2="66199" y2="72382"/>
                        <a14:foregroundMark x1="65919" y1="23520" x2="52595" y2="24431"/>
                        <a14:foregroundMark x1="18934" y1="69651" x2="18934" y2="69651"/>
                        <a14:foregroundMark x1="21459" y1="67071" x2="21459" y2="67071"/>
                        <a14:foregroundMark x1="13324" y1="42033" x2="13184" y2="40516"/>
                        <a14:foregroundMark x1="27069" y1="34294" x2="28191" y2="31866"/>
                        <a14:foregroundMark x1="74194" y1="37633" x2="74194" y2="37633"/>
                        <a14:foregroundMark x1="70968" y1="78452" x2="69285" y2="77086"/>
                        <a14:foregroundMark x1="17391" y1="67678" x2="19074" y2="65402"/>
                        <a14:backgroundMark x1="46704" y1="53111" x2="60028" y2="67527"/>
                        <a14:backgroundMark x1="38008" y1="53718" x2="37868" y2="66313"/>
                        <a14:backgroundMark x1="17532" y1="62822" x2="16269" y2="68589"/>
                        <a14:backgroundMark x1="38429" y1="52656" x2="38429" y2="52656"/>
                        <a14:backgroundMark x1="68724" y1="67527" x2="70827" y2="53566"/>
                        <a14:backgroundMark x1="23001" y1="67982" x2="23001" y2="67982"/>
                        <a14:backgroundMark x1="23282" y1="66920" x2="23282" y2="66920"/>
                        <a14:backgroundMark x1="24544" y1="67982" x2="24544" y2="67982"/>
                        <a14:backgroundMark x1="20477" y1="68892" x2="20477" y2="68892"/>
                        <a14:backgroundMark x1="21318" y1="67982" x2="21318" y2="67982"/>
                        <a14:backgroundMark x1="22160" y1="67375" x2="22160" y2="67375"/>
                        <a14:backgroundMark x1="22440" y1="66313" x2="22440" y2="66313"/>
                        <a14:backgroundMark x1="20196" y1="67527" x2="20196" y2="67527"/>
                        <a14:backgroundMark x1="19495" y1="68589" x2="19495" y2="68589"/>
                        <a14:backgroundMark x1="20477" y1="66313" x2="20477" y2="66313"/>
                        <a14:backgroundMark x1="18794" y1="32170" x2="24123" y2="25190"/>
                        <a14:backgroundMark x1="26648" y1="29287" x2="27069" y2="25341"/>
                        <a14:backgroundMark x1="27910" y1="29742" x2="27910" y2="27162"/>
                        <a14:backgroundMark x1="31978" y1="29894" x2="30715" y2="2655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41" t="18822" r="21989" b="8230"/>
          <a:stretch/>
        </p:blipFill>
        <p:spPr bwMode="auto">
          <a:xfrm>
            <a:off x="2647827" y="3282178"/>
            <a:ext cx="1598912" cy="1636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32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240892">
            <a:off x="2380463" y="2199094"/>
            <a:ext cx="474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LEARNING NEVER EXAUSTS THE MIND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3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" r="801" b="3007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173545" y="4311650"/>
            <a:ext cx="4796911" cy="9196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Font typeface="StarSymbol"/>
              <a:buNone/>
            </a:pPr>
            <a:r>
              <a:rPr lang="it-IT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R</a:t>
            </a:r>
            <a:r>
              <a:rPr lang="it-IT" sz="6000" b="1" dirty="0" smtClean="0">
                <a:solidFill>
                  <a:srgbClr val="0183A9"/>
                </a:solidFill>
                <a:ea typeface="Arial Unicode MS" pitchFamily="2"/>
                <a:cs typeface="Tahoma" pitchFamily="2"/>
              </a:rPr>
              <a:t>1</a:t>
            </a:r>
            <a:endParaRPr lang="it-IT" sz="60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pic>
        <p:nvPicPr>
          <p:cNvPr id="13" name="Picture 2" descr="http://spring.bologna.enea.it/borsabrevetti/images/patent_en_bigRED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344746" y="64755"/>
            <a:ext cx="723164" cy="723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613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3661" t="1696" r="38117" b="1862"/>
          <a:stretch/>
        </p:blipFill>
        <p:spPr>
          <a:xfrm>
            <a:off x="763629" y="830354"/>
            <a:ext cx="3285856" cy="3285855"/>
          </a:xfrm>
          <a:prstGeom prst="ellipse">
            <a:avLst/>
          </a:prstGeom>
        </p:spPr>
      </p:pic>
      <p:sp>
        <p:nvSpPr>
          <p:cNvPr id="25" name="Shape 166"/>
          <p:cNvSpPr/>
          <p:nvPr/>
        </p:nvSpPr>
        <p:spPr>
          <a:xfrm>
            <a:off x="2131293" y="482570"/>
            <a:ext cx="591375" cy="591375"/>
          </a:xfrm>
          <a:prstGeom prst="ellipse">
            <a:avLst/>
          </a:prstGeom>
          <a:solidFill>
            <a:srgbClr val="0183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Calibri" panose="020F0502020204030204" pitchFamily="34" charset="0"/>
            </a:endParaRPr>
          </a:p>
        </p:txBody>
      </p:sp>
      <p:grpSp>
        <p:nvGrpSpPr>
          <p:cNvPr id="26" name="Shape 550"/>
          <p:cNvGrpSpPr>
            <a:grpSpLocks noChangeAspect="1"/>
          </p:cNvGrpSpPr>
          <p:nvPr/>
        </p:nvGrpSpPr>
        <p:grpSpPr>
          <a:xfrm>
            <a:off x="2237329" y="630022"/>
            <a:ext cx="379302" cy="296362"/>
            <a:chOff x="1923075" y="3694075"/>
            <a:chExt cx="437200" cy="341600"/>
          </a:xfrm>
          <a:solidFill>
            <a:schemeClr val="bg1"/>
          </a:solidFill>
        </p:grpSpPr>
        <p:sp>
          <p:nvSpPr>
            <p:cNvPr id="27" name="Shape 55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8" name="Shape 55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9" name="Shape 55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0" name="Shape 55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1" name="Shape 55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2" name="Shape 55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3" name="Shape 55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4" name="Shape 55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5" name="Shape 55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b="10636"/>
          <a:stretch/>
        </p:blipFill>
        <p:spPr>
          <a:xfrm>
            <a:off x="4878358" y="262706"/>
            <a:ext cx="3852135" cy="21593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5"/>
          <a:stretch/>
        </p:blipFill>
        <p:spPr>
          <a:xfrm>
            <a:off x="4890566" y="2674313"/>
            <a:ext cx="3846417" cy="21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err="1" smtClean="0"/>
              <a:t>ICT</a:t>
            </a:r>
            <a:r>
              <a:rPr lang="en-US" sz="5400" b="1" baseline="-25000" dirty="0" err="1" smtClean="0"/>
              <a:t>+robotica</a:t>
            </a:r>
            <a:endParaRPr lang="en-US" sz="5400" b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5699"/>
            <a:ext cx="8229600" cy="1303607"/>
          </a:xfrm>
        </p:spPr>
        <p:txBody>
          <a:bodyPr/>
          <a:lstStyle/>
          <a:p>
            <a:pPr marL="0" indent="0">
              <a:buNone/>
            </a:pPr>
            <a:r>
              <a:rPr lang="it-IT" sz="1200" b="1" dirty="0" err="1" smtClean="0"/>
              <a:t>Vint</a:t>
            </a:r>
            <a:r>
              <a:rPr lang="it-IT" sz="1200" b="1" dirty="0" smtClean="0"/>
              <a:t> </a:t>
            </a:r>
            <a:r>
              <a:rPr lang="it-IT" sz="1200" b="1" dirty="0" err="1" smtClean="0"/>
              <a:t>Cerf</a:t>
            </a:r>
            <a:r>
              <a:rPr lang="it-IT" sz="1200" dirty="0" smtClean="0"/>
              <a:t>, Vice Presidente e responsabile delle politiche Internet di Google, parlando su “Future of AI Robotics and Jobs”, un documento redatto dalla PEW Research nel 2014, risponde alla domanda: “Quanto l’IA e la robotica diventeranno parte della nostra vita quotidiana?”, in questo modo: </a:t>
            </a:r>
            <a:r>
              <a:rPr lang="it-IT" sz="1200" i="1" dirty="0" smtClean="0">
                <a:solidFill>
                  <a:srgbClr val="0183A9"/>
                </a:solidFill>
              </a:rPr>
              <a:t>“Auto senza guidatore sembrano possibili nel 2025. L’elaborazione del linguaggio naturale ci porterà ad avere computer con i quali interagire in maniera naturale. I motori di ricerca probabilmente diventeranno dei sistemi con i quali conversare. La cosiddetta «Internet delle cose» sarà realtà e l’interazione continua con i nostri dispositivi digitali ubiqua. Un insieme di servizi forniti attraverso questi </a:t>
            </a:r>
            <a:r>
              <a:rPr lang="it-IT" sz="1200" i="1" smtClean="0">
                <a:solidFill>
                  <a:srgbClr val="0183A9"/>
                </a:solidFill>
              </a:rPr>
              <a:t>dispositivi </a:t>
            </a:r>
            <a:r>
              <a:rPr lang="it-IT" sz="1200" i="1">
                <a:solidFill>
                  <a:srgbClr val="0183A9"/>
                </a:solidFill>
              </a:rPr>
              <a:t>sarà </a:t>
            </a:r>
            <a:r>
              <a:rPr lang="it-IT" sz="1200" i="1" dirty="0" smtClean="0">
                <a:solidFill>
                  <a:srgbClr val="0183A9"/>
                </a:solidFill>
              </a:rPr>
              <a:t>anche molto comune.”</a:t>
            </a:r>
            <a:endParaRPr lang="it-IT" sz="1200" dirty="0" smtClean="0">
              <a:solidFill>
                <a:srgbClr val="0183A9"/>
              </a:solidFill>
            </a:endParaRPr>
          </a:p>
          <a:p>
            <a:pPr marL="0" indent="0">
              <a:buNone/>
            </a:pPr>
            <a:endParaRPr lang="it-IT" sz="1200" dirty="0"/>
          </a:p>
        </p:txBody>
      </p:sp>
      <p:sp>
        <p:nvSpPr>
          <p:cNvPr id="4" name="Rectangle 3"/>
          <p:cNvSpPr/>
          <p:nvPr/>
        </p:nvSpPr>
        <p:spPr>
          <a:xfrm>
            <a:off x="4506686" y="463722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1200" b="1" i="1" dirty="0">
                <a:solidFill>
                  <a:srgbClr val="616365"/>
                </a:solidFill>
              </a:rPr>
              <a:t>Future of AI Robotics and Jobs: </a:t>
            </a:r>
            <a:r>
              <a:rPr lang="en-US" sz="1200" b="1" i="1" dirty="0">
                <a:solidFill>
                  <a:srgbClr val="616365"/>
                </a:solidFill>
              </a:rPr>
              <a:t>Aaron Smith, Janna </a:t>
            </a:r>
            <a:r>
              <a:rPr lang="en-US" sz="1200" b="1" i="1" dirty="0" smtClean="0">
                <a:solidFill>
                  <a:srgbClr val="616365"/>
                </a:solidFill>
              </a:rPr>
              <a:t>Anderson</a:t>
            </a:r>
            <a:br>
              <a:rPr lang="en-US" sz="1200" b="1" i="1" dirty="0" smtClean="0">
                <a:solidFill>
                  <a:srgbClr val="616365"/>
                </a:solidFill>
              </a:rPr>
            </a:br>
            <a:r>
              <a:rPr lang="en-US" sz="1200" b="1" i="1" dirty="0" smtClean="0">
                <a:solidFill>
                  <a:srgbClr val="616365"/>
                </a:solidFill>
              </a:rPr>
              <a:t>(</a:t>
            </a:r>
            <a:r>
              <a:rPr lang="en-US" sz="1200" b="1" i="1" dirty="0">
                <a:solidFill>
                  <a:srgbClr val="616365"/>
                </a:solidFill>
              </a:rPr>
              <a:t>2014) Pew Research Center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517" y="2296727"/>
            <a:ext cx="62039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0183A9"/>
                </a:solidFill>
              </a:rPr>
              <a:t>anche: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Tesla – open AI </a:t>
            </a:r>
            <a:r>
              <a:rPr lang="it-IT" dirty="0" err="1" smtClean="0">
                <a:solidFill>
                  <a:srgbClr val="616365"/>
                </a:solidFill>
              </a:rPr>
              <a:t>foundation</a:t>
            </a:r>
            <a:endParaRPr lang="it-IT" dirty="0" smtClean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Google – </a:t>
            </a:r>
            <a:r>
              <a:rPr lang="it-IT" dirty="0" err="1" smtClean="0">
                <a:solidFill>
                  <a:srgbClr val="616365"/>
                </a:solidFill>
              </a:rPr>
              <a:t>Deep</a:t>
            </a:r>
            <a:r>
              <a:rPr lang="it-IT" dirty="0" smtClean="0">
                <a:solidFill>
                  <a:srgbClr val="616365"/>
                </a:solidFill>
              </a:rPr>
              <a:t> </a:t>
            </a:r>
            <a:r>
              <a:rPr lang="it-IT" dirty="0" err="1" smtClean="0">
                <a:solidFill>
                  <a:srgbClr val="616365"/>
                </a:solidFill>
              </a:rPr>
              <a:t>Mind</a:t>
            </a:r>
            <a:r>
              <a:rPr lang="it-IT" dirty="0" smtClean="0">
                <a:solidFill>
                  <a:srgbClr val="616365"/>
                </a:solidFill>
              </a:rPr>
              <a:t> + robotica (si veda Boston Dynamics)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Toyota – AI, robotica, auto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>
                <a:solidFill>
                  <a:srgbClr val="616365"/>
                </a:solidFill>
              </a:rPr>
              <a:t>Facebook</a:t>
            </a:r>
            <a:r>
              <a:rPr lang="it-IT" dirty="0" smtClean="0">
                <a:solidFill>
                  <a:srgbClr val="616365"/>
                </a:solidFill>
              </a:rPr>
              <a:t> – apprendimento automatico,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IBM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>
                <a:solidFill>
                  <a:srgbClr val="616365"/>
                </a:solidFill>
              </a:rPr>
              <a:t>Softbank</a:t>
            </a:r>
            <a:r>
              <a:rPr lang="it-IT" dirty="0" smtClean="0">
                <a:solidFill>
                  <a:srgbClr val="616365"/>
                </a:solidFill>
              </a:rPr>
              <a:t> </a:t>
            </a:r>
            <a:r>
              <a:rPr lang="it-IT" dirty="0">
                <a:solidFill>
                  <a:srgbClr val="616365"/>
                </a:solidFill>
              </a:rPr>
              <a:t>– </a:t>
            </a:r>
            <a:r>
              <a:rPr lang="it-IT" dirty="0" smtClean="0">
                <a:solidFill>
                  <a:srgbClr val="616365"/>
                </a:solidFill>
              </a:rPr>
              <a:t>robotica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616365"/>
                </a:solidFill>
              </a:rPr>
              <a:t>Nvidia – «The AI company»</a:t>
            </a:r>
          </a:p>
          <a:p>
            <a:endParaRPr lang="it-IT" b="1" dirty="0" smtClean="0">
              <a:solidFill>
                <a:srgbClr val="0084D1"/>
              </a:solidFill>
            </a:endParaRPr>
          </a:p>
          <a:p>
            <a:r>
              <a:rPr lang="it-IT" b="1" dirty="0" smtClean="0">
                <a:solidFill>
                  <a:srgbClr val="0183A9"/>
                </a:solidFill>
              </a:rPr>
              <a:t>nessuna di queste è una company di robotica nel senso classico</a:t>
            </a:r>
          </a:p>
        </p:txBody>
      </p:sp>
    </p:spTree>
    <p:extLst>
      <p:ext uri="{BB962C8B-B14F-4D97-AF65-F5344CB8AC3E}">
        <p14:creationId xmlns:p14="http://schemas.microsoft.com/office/powerpoint/2010/main" val="5203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side Pages">
  <a:themeElements>
    <a:clrScheme name="Custom 1">
      <a:dk1>
        <a:srgbClr val="FFFFFF"/>
      </a:dk1>
      <a:lt1>
        <a:srgbClr val="616365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iss Pro">
      <a:majorFont>
        <a:latin typeface="Bliss Pro"/>
        <a:ea typeface=""/>
        <a:cs typeface=""/>
      </a:majorFont>
      <a:minorFont>
        <a:latin typeface="Blis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616365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iit-model-169</Template>
  <TotalTime>9014</TotalTime>
  <Words>316</Words>
  <Application>Microsoft Office PowerPoint</Application>
  <PresentationFormat>On-screen Show (16:9)</PresentationFormat>
  <Paragraphs>76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Unicode MS</vt:lpstr>
      <vt:lpstr>Bliss Pro Light</vt:lpstr>
      <vt:lpstr>Calibri</vt:lpstr>
      <vt:lpstr>Geneva</vt:lpstr>
      <vt:lpstr>StarSymbol</vt:lpstr>
      <vt:lpstr>Tahoma</vt:lpstr>
      <vt:lpstr>iit-model-169</vt:lpstr>
      <vt:lpstr>Inside Pages</vt:lpstr>
      <vt:lpstr>1_iit-model-169</vt:lpstr>
      <vt:lpstr>Arrivano i robot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ICT+robotica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Giorgio Metta</dc:creator>
  <cp:lastModifiedBy>Ugo Pattacini</cp:lastModifiedBy>
  <cp:revision>279</cp:revision>
  <cp:lastPrinted>2016-04-15T10:20:57Z</cp:lastPrinted>
  <dcterms:created xsi:type="dcterms:W3CDTF">2015-09-15T21:41:13Z</dcterms:created>
  <dcterms:modified xsi:type="dcterms:W3CDTF">2017-07-21T08:54:25Z</dcterms:modified>
</cp:coreProperties>
</file>